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EECE1"/>
    <a:srgbClr val="868686"/>
    <a:srgbClr val="49C3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95" autoAdjust="0"/>
    <p:restoredTop sz="86469" autoAdjust="0"/>
  </p:normalViewPr>
  <p:slideViewPr>
    <p:cSldViewPr>
      <p:cViewPr varScale="1">
        <p:scale>
          <a:sx n="61" d="100"/>
          <a:sy n="61" d="100"/>
        </p:scale>
        <p:origin x="-120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FF0E9-CDCA-41D1-AF6A-B3B963C863A4}" type="datetimeFigureOut">
              <a:rPr lang="en-US" smtClean="0"/>
              <a:t>8/25/13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05335-3711-41A7-9107-DB526EC9D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03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Samantha</a:t>
            </a:r>
            <a:r>
              <a:rPr lang="en-US" baseline="0" dirty="0" smtClean="0"/>
              <a:t> </a:t>
            </a:r>
            <a:r>
              <a:rPr lang="en-US" dirty="0" err="1" smtClean="0"/>
              <a:t>Toivonen</a:t>
            </a:r>
            <a:r>
              <a:rPr lang="en-US" dirty="0" smtClean="0"/>
              <a:t> </a:t>
            </a:r>
            <a:r>
              <a:rPr lang="en-US" smtClean="0"/>
              <a:t>and Dexter Wilson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05335-3711-41A7-9107-DB526EC9D8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21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8688-4871-4A19-82CA-D02922128389}" type="datetimeFigureOut">
              <a:rPr lang="en-US" smtClean="0"/>
              <a:t>8/25/13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6BCD-5F17-47F5-966A-0760236D6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8688-4871-4A19-82CA-D02922128389}" type="datetimeFigureOut">
              <a:rPr lang="en-US" smtClean="0"/>
              <a:t>8/25/13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6BCD-5F17-47F5-966A-0760236D6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8688-4871-4A19-82CA-D02922128389}" type="datetimeFigureOut">
              <a:rPr lang="en-US" smtClean="0"/>
              <a:t>8/25/13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6BCD-5F17-47F5-966A-0760236D6738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8688-4871-4A19-82CA-D02922128389}" type="datetimeFigureOut">
              <a:rPr lang="en-US" smtClean="0"/>
              <a:t>8/25/13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6BCD-5F17-47F5-966A-0760236D673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8688-4871-4A19-82CA-D02922128389}" type="datetimeFigureOut">
              <a:rPr lang="en-US" smtClean="0"/>
              <a:t>8/25/13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6BCD-5F17-47F5-966A-0760236D6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8688-4871-4A19-82CA-D02922128389}" type="datetimeFigureOut">
              <a:rPr lang="en-US" smtClean="0"/>
              <a:t>8/25/13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6BCD-5F17-47F5-966A-0760236D673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8688-4871-4A19-82CA-D02922128389}" type="datetimeFigureOut">
              <a:rPr lang="en-US" smtClean="0"/>
              <a:t>8/25/13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6BCD-5F17-47F5-966A-0760236D6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8688-4871-4A19-82CA-D02922128389}" type="datetimeFigureOut">
              <a:rPr lang="en-US" smtClean="0"/>
              <a:t>8/25/13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6BCD-5F17-47F5-966A-0760236D6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8688-4871-4A19-82CA-D02922128389}" type="datetimeFigureOut">
              <a:rPr lang="en-US" smtClean="0"/>
              <a:t>8/25/13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6BCD-5F17-47F5-966A-0760236D6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8688-4871-4A19-82CA-D02922128389}" type="datetimeFigureOut">
              <a:rPr lang="en-US" smtClean="0"/>
              <a:t>8/25/13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6BCD-5F17-47F5-966A-0760236D673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8688-4871-4A19-82CA-D02922128389}" type="datetimeFigureOut">
              <a:rPr lang="en-US" smtClean="0"/>
              <a:t>8/25/13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6BCD-5F17-47F5-966A-0760236D673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7438688-4871-4A19-82CA-D02922128389}" type="datetimeFigureOut">
              <a:rPr lang="en-US" smtClean="0"/>
              <a:t>8/25/13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A686BCD-5F17-47F5-966A-0760236D673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slide" Target="slide4.xml"/><Relationship Id="rId12" Type="http://schemas.openxmlformats.org/officeDocument/2006/relationships/slide" Target="slide10.xml"/><Relationship Id="rId13" Type="http://schemas.openxmlformats.org/officeDocument/2006/relationships/slide" Target="slide12.xml"/><Relationship Id="rId14" Type="http://schemas.openxmlformats.org/officeDocument/2006/relationships/slide" Target="slide11.xml"/><Relationship Id="rId15" Type="http://schemas.openxmlformats.org/officeDocument/2006/relationships/slide" Target="slide13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Relationship Id="rId4" Type="http://schemas.openxmlformats.org/officeDocument/2006/relationships/slide" Target="slide2.xml"/><Relationship Id="rId5" Type="http://schemas.openxmlformats.org/officeDocument/2006/relationships/slide" Target="slide9.xml"/><Relationship Id="rId6" Type="http://schemas.openxmlformats.org/officeDocument/2006/relationships/slide" Target="slide5.xml"/><Relationship Id="rId7" Type="http://schemas.openxmlformats.org/officeDocument/2006/relationships/slide" Target="slide3.xml"/><Relationship Id="rId8" Type="http://schemas.openxmlformats.org/officeDocument/2006/relationships/slide" Target="slide6.xml"/><Relationship Id="rId9" Type="http://schemas.openxmlformats.org/officeDocument/2006/relationships/slide" Target="slide8.xml"/><Relationship Id="rId10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52" b="37297"/>
          <a:stretch/>
        </p:blipFill>
        <p:spPr>
          <a:xfrm>
            <a:off x="1" y="1380480"/>
            <a:ext cx="9144000" cy="5096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4686" y="390222"/>
            <a:ext cx="5029200" cy="105757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 DARLING" pitchFamily="2" charset="0"/>
              </a:rPr>
              <a:t>Common Fish Illnesses</a:t>
            </a:r>
            <a:endParaRPr lang="en-US" dirty="0">
              <a:latin typeface="AR DARLING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5105400"/>
            <a:ext cx="1447800" cy="4572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hlinkClick r:id="rId4" action="ppaction://hlinksldjump"/>
              </a:rPr>
              <a:t>“</a:t>
            </a:r>
            <a:r>
              <a:rPr lang="en-US" sz="1800" dirty="0" err="1" smtClean="0">
                <a:hlinkClick r:id="rId4" action="ppaction://hlinksldjump"/>
              </a:rPr>
              <a:t>Ich</a:t>
            </a:r>
            <a:r>
              <a:rPr lang="en-US" sz="1800" dirty="0" smtClean="0">
                <a:hlinkClick r:id="rId4" action="ppaction://hlinksldjump"/>
              </a:rPr>
              <a:t>”</a:t>
            </a:r>
            <a:endParaRPr lang="en-US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4495800" y="4964668"/>
            <a:ext cx="180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 action="ppaction://hlinksldjump"/>
              </a:rPr>
              <a:t>Protruding Scales</a:t>
            </a:r>
            <a:endParaRPr lang="en-US" dirty="0"/>
          </a:p>
        </p:txBody>
      </p:sp>
      <p:sp>
        <p:nvSpPr>
          <p:cNvPr id="46" name="Cloud 45"/>
          <p:cNvSpPr/>
          <p:nvPr/>
        </p:nvSpPr>
        <p:spPr>
          <a:xfrm rot="20226142">
            <a:off x="650656" y="2845951"/>
            <a:ext cx="286526" cy="292571"/>
          </a:xfrm>
          <a:prstGeom prst="cloud">
            <a:avLst/>
          </a:prstGeom>
          <a:solidFill>
            <a:srgbClr val="FF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46114" y="2971800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hlinkClick r:id="rId6" action="ppaction://hlinksldjump"/>
              </a:rPr>
              <a:t>Swollen Eyes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6200" y="3810000"/>
            <a:ext cx="1196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7" action="ppaction://hlinksldjump"/>
              </a:rPr>
              <a:t>Mouth Rot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2873382" y="2373868"/>
            <a:ext cx="1470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8" action="ppaction://hlinksldjump"/>
              </a:rPr>
              <a:t>Slime Patches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629400" y="3059668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9" action="ppaction://hlinksldjump"/>
              </a:rPr>
              <a:t>Fungus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7845055" y="4050268"/>
            <a:ext cx="1298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10" action="ppaction://hlinksldjump"/>
              </a:rPr>
              <a:t>Ragged Fins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418243" y="4659868"/>
            <a:ext cx="230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hlinkClick r:id="rId11" action="ppaction://hlinksldjump"/>
              </a:rPr>
              <a:t>Rapid Gill Movements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78177" y="1506875"/>
            <a:ext cx="6771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Select the illness that your fish is/are showing and a full description of the illness characteristics and treatments will be displayed.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" y="6443990"/>
            <a:ext cx="6400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Ideas for this illustration were taken from Stuart </a:t>
            </a:r>
            <a:r>
              <a:rPr lang="en-US" sz="1100" dirty="0" err="1" smtClean="0"/>
              <a:t>Thraves</a:t>
            </a:r>
            <a:r>
              <a:rPr lang="en-US" sz="1100" dirty="0" smtClean="0"/>
              <a:t> </a:t>
            </a:r>
            <a:r>
              <a:rPr lang="en-US" sz="1100" i="1" dirty="0" smtClean="0"/>
              <a:t>Setting up a Tropical Aquarium  Week by Week </a:t>
            </a:r>
            <a:endParaRPr lang="en-US" sz="1100" i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6477000" y="5334000"/>
            <a:ext cx="3048000" cy="1460460"/>
            <a:chOff x="6553200" y="5105400"/>
            <a:chExt cx="3048000" cy="1460460"/>
          </a:xfrm>
        </p:grpSpPr>
        <p:sp>
          <p:nvSpPr>
            <p:cNvPr id="7" name="Rectangle 6"/>
            <p:cNvSpPr/>
            <p:nvPr/>
          </p:nvSpPr>
          <p:spPr>
            <a:xfrm>
              <a:off x="6553200" y="5181600"/>
              <a:ext cx="2590800" cy="1384260"/>
            </a:xfrm>
            <a:prstGeom prst="rect">
              <a:avLst/>
            </a:prstGeom>
            <a:gradFill flip="none" rotWithShape="1">
              <a:gsLst>
                <a:gs pos="0">
                  <a:srgbClr val="FFEFD1"/>
                </a:gs>
                <a:gs pos="15000">
                  <a:srgbClr val="F0EBD5"/>
                </a:gs>
                <a:gs pos="100000">
                  <a:srgbClr val="D1C39F"/>
                </a:gs>
              </a:gsLst>
              <a:path path="rect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075515" y="5105400"/>
              <a:ext cx="19160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2">
                      <a:lumMod val="50000"/>
                    </a:schemeClr>
                  </a:solidFill>
                  <a:latin typeface="AR DARLING" pitchFamily="2" charset="0"/>
                </a:rPr>
                <a:t>Important Info:</a:t>
              </a:r>
              <a:endParaRPr lang="en-US" sz="2000" dirty="0">
                <a:solidFill>
                  <a:schemeClr val="accent2">
                    <a:lumMod val="50000"/>
                  </a:schemeClr>
                </a:solidFill>
                <a:latin typeface="AR DARLING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696200" y="5410200"/>
              <a:ext cx="6277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hlinkClick r:id="rId12" action="ppaction://hlinksldjump"/>
                </a:rPr>
                <a:t>pH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407921" y="5715000"/>
              <a:ext cx="12026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hlinkClick r:id="rId13" action="ppaction://hlinksldjump"/>
                </a:rPr>
                <a:t>Hardness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553200" y="6019800"/>
              <a:ext cx="304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25000"/>
                    </a:schemeClr>
                  </a:solidFill>
                  <a:hlinkClick r:id="rId14" action="ppaction://hlinksldjump"/>
                </a:rPr>
                <a:t>Ammonia, Nitrite, Nitrate</a:t>
              </a:r>
              <a:endParaRPr lang="en-US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0" y="6581001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hlinkClick r:id="rId15" action="ppaction://hlinksldjump"/>
              </a:rPr>
              <a:t>References</a:t>
            </a:r>
            <a:r>
              <a:rPr lang="en-US" sz="1200" dirty="0" smtClean="0">
                <a:hlinkClick r:id="rId15" action="ppaction://hlinksldjump"/>
              </a:rPr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3473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04800" y="2743200"/>
            <a:ext cx="8542750" cy="3529436"/>
            <a:chOff x="304800" y="2743200"/>
            <a:chExt cx="8542750" cy="3529436"/>
          </a:xfrm>
        </p:grpSpPr>
        <p:sp>
          <p:nvSpPr>
            <p:cNvPr id="16" name="Rectangle 15"/>
            <p:cNvSpPr/>
            <p:nvPr/>
          </p:nvSpPr>
          <p:spPr>
            <a:xfrm>
              <a:off x="304800" y="2743200"/>
              <a:ext cx="2658649" cy="35263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276599" y="2743200"/>
              <a:ext cx="2658649" cy="35263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188901" y="2746332"/>
              <a:ext cx="2658649" cy="35263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38200" y="2819400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Importance</a:t>
              </a:r>
              <a:endParaRPr lang="en-US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57600" y="28194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Testing</a:t>
              </a:r>
              <a:endParaRPr lang="en-US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781800" y="2819400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Maintenance</a:t>
              </a:r>
              <a:endParaRPr lang="en-US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 DARLING" pitchFamily="2" charset="0"/>
              </a:rPr>
              <a:t>pH</a:t>
            </a:r>
            <a:endParaRPr lang="en-US" dirty="0">
              <a:latin typeface="AR DARLING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72400" y="63246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2" action="ppaction://hlinksldjump"/>
              </a:rPr>
              <a:t>Master </a:t>
            </a:r>
            <a:r>
              <a:rPr lang="en-US" sz="1400" dirty="0">
                <a:hlinkClick r:id="rId2" action="ppaction://hlinksldjump"/>
              </a:rPr>
              <a:t>S</a:t>
            </a:r>
            <a:r>
              <a:rPr lang="en-US" sz="1400" dirty="0" smtClean="0">
                <a:hlinkClick r:id="rId2" action="ppaction://hlinksldjump"/>
              </a:rPr>
              <a:t>lide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27451" y="3371433"/>
            <a:ext cx="246814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Important for </a:t>
            </a:r>
            <a:r>
              <a:rPr lang="en-US" sz="1600" dirty="0" smtClean="0"/>
              <a:t>spawning- most freshwater fish will not breed without the optimal pH for their species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Prevent fish illness by keeping stress levels low and maintaining healthy immune system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505200" y="3352800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Use pH test kit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477000" y="3352800"/>
            <a:ext cx="2057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Fish </a:t>
            </a:r>
            <a:r>
              <a:rPr lang="en-US" sz="1600" dirty="0"/>
              <a:t>tanks as a standard </a:t>
            </a:r>
            <a:r>
              <a:rPr lang="en-US" sz="1600" dirty="0" smtClean="0"/>
              <a:t>have a pH of 5.5-8.5</a:t>
            </a: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For </a:t>
            </a:r>
            <a:r>
              <a:rPr lang="en-US" sz="1600" dirty="0" err="1"/>
              <a:t>zebrafish</a:t>
            </a:r>
            <a:r>
              <a:rPr lang="en-US" sz="1600" dirty="0"/>
              <a:t> </a:t>
            </a:r>
            <a:r>
              <a:rPr lang="en-US" sz="1600" dirty="0" smtClean="0"/>
              <a:t>the pH should be around 5.0-7.0</a:t>
            </a:r>
            <a:endParaRPr lang="en-US" sz="1600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125324"/>
            <a:ext cx="1947863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0" y="5867400"/>
            <a:ext cx="129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www.petco.com </a:t>
            </a:r>
          </a:p>
        </p:txBody>
      </p:sp>
    </p:spTree>
    <p:extLst>
      <p:ext uri="{BB962C8B-B14F-4D97-AF65-F5344CB8AC3E}">
        <p14:creationId xmlns:p14="http://schemas.microsoft.com/office/powerpoint/2010/main" val="734539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 DARLING" pitchFamily="2" charset="0"/>
              </a:rPr>
              <a:t>Ammonia, Nitrite, Nitrate</a:t>
            </a:r>
            <a:endParaRPr lang="en-US" dirty="0">
              <a:latin typeface="AR DARLING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72400" y="63246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2" action="ppaction://hlinksldjump"/>
              </a:rPr>
              <a:t>Master </a:t>
            </a:r>
            <a:r>
              <a:rPr lang="en-US" sz="1400" dirty="0">
                <a:hlinkClick r:id="rId2" action="ppaction://hlinksldjump"/>
              </a:rPr>
              <a:t>S</a:t>
            </a:r>
            <a:r>
              <a:rPr lang="en-US" sz="1400" dirty="0" smtClean="0">
                <a:hlinkClick r:id="rId2" action="ppaction://hlinksldjump"/>
              </a:rPr>
              <a:t>lide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304800" y="2743200"/>
            <a:ext cx="2658649" cy="352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76599" y="2743200"/>
            <a:ext cx="2658649" cy="352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88901" y="2746332"/>
            <a:ext cx="2658649" cy="352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3048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Importance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57600" y="3048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Testing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781800" y="3048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Maintenance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2" y="4283117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038600" y="5867400"/>
            <a:ext cx="1828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synaptoman.wordpress.com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94328" y="3559076"/>
            <a:ext cx="24686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Test weekly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Test daily when new fish are added, because the addition of fish will make levels of ammonia, nitrite and nitrate spike due to the increase in biological waste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" y="3581400"/>
            <a:ext cx="213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Biological filtration – Nitrogen cycle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Healthy aquarium ecosystem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Prevent fish illness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3581400" y="3581400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Use test kits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88546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22024" y="2743200"/>
            <a:ext cx="8542750" cy="3529436"/>
            <a:chOff x="304800" y="2743200"/>
            <a:chExt cx="8542750" cy="3529436"/>
          </a:xfrm>
        </p:grpSpPr>
        <p:sp>
          <p:nvSpPr>
            <p:cNvPr id="15" name="Rectangle 14"/>
            <p:cNvSpPr/>
            <p:nvPr/>
          </p:nvSpPr>
          <p:spPr>
            <a:xfrm>
              <a:off x="304800" y="2743200"/>
              <a:ext cx="2658649" cy="35263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276599" y="2743200"/>
              <a:ext cx="2658649" cy="35263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88901" y="2746332"/>
              <a:ext cx="2658649" cy="35263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38200" y="2831068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Importance</a:t>
              </a:r>
              <a:endParaRPr lang="en-US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57600" y="28194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Testing</a:t>
              </a:r>
              <a:endParaRPr lang="en-US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781800" y="2819400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Maintenance</a:t>
              </a:r>
              <a:endParaRPr lang="en-US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 DARLING" pitchFamily="2" charset="0"/>
              </a:rPr>
              <a:t>Water Hardness</a:t>
            </a:r>
            <a:br>
              <a:rPr lang="en-US" dirty="0" smtClean="0">
                <a:latin typeface="AR DARLING" pitchFamily="2" charset="0"/>
              </a:rPr>
            </a:br>
            <a:r>
              <a:rPr lang="en-US" sz="1800" dirty="0">
                <a:solidFill>
                  <a:schemeClr val="tx1"/>
                </a:solidFill>
              </a:rPr>
              <a:t/>
            </a:r>
            <a:br>
              <a:rPr lang="en-US" sz="1800" dirty="0">
                <a:solidFill>
                  <a:schemeClr val="tx1"/>
                </a:solidFill>
              </a:rPr>
            </a:br>
            <a:endParaRPr lang="en-US" sz="1800" dirty="0">
              <a:latin typeface="AR DARLING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5200" y="3276600"/>
            <a:ext cx="2362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7-12 </a:t>
            </a:r>
            <a:r>
              <a:rPr lang="en-US" sz="1400" dirty="0" err="1"/>
              <a:t>dH</a:t>
            </a:r>
            <a:r>
              <a:rPr lang="en-US" sz="1400" dirty="0"/>
              <a:t> (based on CaCO3)</a:t>
            </a:r>
          </a:p>
          <a:p>
            <a:pPr algn="ctr"/>
            <a:r>
              <a:rPr lang="en-US" sz="1400" dirty="0"/>
              <a:t>0-4 very soft</a:t>
            </a:r>
          </a:p>
          <a:p>
            <a:pPr algn="ctr"/>
            <a:r>
              <a:rPr lang="en-US" sz="1400" dirty="0"/>
              <a:t>4-8 soft</a:t>
            </a:r>
          </a:p>
          <a:p>
            <a:pPr algn="ctr"/>
            <a:r>
              <a:rPr lang="en-US" sz="1400" dirty="0"/>
              <a:t>8-12 medium</a:t>
            </a:r>
          </a:p>
          <a:p>
            <a:pPr algn="ctr"/>
            <a:r>
              <a:rPr lang="en-US" sz="1400" dirty="0"/>
              <a:t>12-20 Hard</a:t>
            </a:r>
          </a:p>
          <a:p>
            <a:pPr algn="ctr"/>
            <a:r>
              <a:rPr lang="en-US" sz="1400" dirty="0"/>
              <a:t>20+ very </a:t>
            </a:r>
            <a:r>
              <a:rPr lang="en-US" sz="1400" dirty="0" smtClean="0"/>
              <a:t>hard</a:t>
            </a:r>
          </a:p>
          <a:p>
            <a:pPr algn="ctr"/>
            <a:endParaRPr lang="en-US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Soft water has less dissolved minerals- usually low pH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Hard water has more dissolved minerals- usually high pH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72200" y="3166170"/>
            <a:ext cx="27870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City water- usually has added fluorides  and salts that are toxic to freshwater fish.  Treat water before adding fish.</a:t>
            </a:r>
          </a:p>
          <a:p>
            <a:endParaRPr lang="en-US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Well water- Usually does not have additives, water pH may need to be adjusted but is not always toxic for tropical fish.</a:t>
            </a:r>
          </a:p>
          <a:p>
            <a:endParaRPr lang="en-US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Bottled water- </a:t>
            </a:r>
            <a:r>
              <a:rPr lang="en-US" sz="1400" i="1" dirty="0" smtClean="0"/>
              <a:t>do not use deionized water. </a:t>
            </a:r>
            <a:r>
              <a:rPr lang="en-US" sz="1400" dirty="0" smtClean="0"/>
              <a:t>Bottled spring water is safest for tropical fish because pH is neutral.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46448" y="3276600"/>
            <a:ext cx="220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Prevent fish illness by maintaining healthy water hardness levels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Determines pH levels of water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The amount and type of minerals dissolved in the water will determine the pH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46826" y="6324600"/>
            <a:ext cx="1625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2" action="ppaction://hlinksldjump"/>
              </a:rPr>
              <a:t>M</a:t>
            </a:r>
            <a:r>
              <a:rPr lang="en-US" sz="1400" dirty="0" smtClean="0">
                <a:hlinkClick r:id="rId2" action="ppaction://hlinksldjump"/>
              </a:rPr>
              <a:t>aster </a:t>
            </a:r>
            <a:r>
              <a:rPr lang="en-US" sz="1400" dirty="0">
                <a:hlinkClick r:id="rId2" action="ppaction://hlinksldjump"/>
              </a:rPr>
              <a:t>S</a:t>
            </a:r>
            <a:r>
              <a:rPr lang="en-US" sz="1400" dirty="0" smtClean="0">
                <a:hlinkClick r:id="rId2" action="ppaction://hlinksldjump"/>
              </a:rPr>
              <a:t>lide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43978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209800"/>
            <a:ext cx="8195733" cy="4221163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 err="1" smtClean="0"/>
              <a:t>Thraves</a:t>
            </a:r>
            <a:r>
              <a:rPr lang="en-US" dirty="0" smtClean="0"/>
              <a:t>, Stuart. (2004) </a:t>
            </a:r>
            <a:r>
              <a:rPr lang="en-US" i="1" dirty="0" smtClean="0"/>
              <a:t>Setting </a:t>
            </a:r>
            <a:r>
              <a:rPr lang="en-US" i="1" dirty="0"/>
              <a:t>up a Tropical Aquarium W</a:t>
            </a:r>
            <a:r>
              <a:rPr lang="en-US" i="1" dirty="0" smtClean="0"/>
              <a:t>eek by Week. </a:t>
            </a:r>
            <a:r>
              <a:rPr lang="en-US" dirty="0" smtClean="0"/>
              <a:t>Firefly Books Ltd.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Sharpe</a:t>
            </a:r>
            <a:r>
              <a:rPr lang="en-US" dirty="0"/>
              <a:t>, </a:t>
            </a:r>
            <a:r>
              <a:rPr lang="en-US" dirty="0" err="1"/>
              <a:t>Shirlie</a:t>
            </a:r>
            <a:r>
              <a:rPr lang="en-US" dirty="0"/>
              <a:t>. "</a:t>
            </a:r>
            <a:r>
              <a:rPr lang="en-US" dirty="0" err="1"/>
              <a:t>Ichthyophtirius</a:t>
            </a:r>
            <a:r>
              <a:rPr lang="en-US" dirty="0"/>
              <a:t> </a:t>
            </a:r>
            <a:r>
              <a:rPr lang="en-US" dirty="0" err="1"/>
              <a:t>multifillis</a:t>
            </a:r>
            <a:r>
              <a:rPr lang="en-US" dirty="0"/>
              <a:t> - </a:t>
            </a:r>
            <a:r>
              <a:rPr lang="en-US" dirty="0" err="1"/>
              <a:t>Ich</a:t>
            </a:r>
            <a:r>
              <a:rPr lang="en-US" dirty="0"/>
              <a:t>." http://freshaquarium.about.com/cs/disease/p/ich.htm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"Fish Pop-</a:t>
            </a:r>
            <a:r>
              <a:rPr lang="en-US" dirty="0" err="1"/>
              <a:t>Eye."http</a:t>
            </a:r>
            <a:r>
              <a:rPr lang="en-US" dirty="0"/>
              <a:t>://www.fishlore.com/aquariummagazine/dec07/fish-popeye.htm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Common Aquarium Fish Bacterial Infections: Causes, Symptoms, and Treatment."</a:t>
            </a:r>
          </a:p>
          <a:p>
            <a:pPr marL="0" indent="0">
              <a:buNone/>
            </a:pPr>
            <a:r>
              <a:rPr lang="en-US" dirty="0"/>
              <a:t>http://www.peteducation.com/article.cfm?c=16+2160&amp;aid=584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"Disease Treatment." http://</a:t>
            </a:r>
            <a:r>
              <a:rPr lang="en-US" dirty="0" smtClean="0"/>
              <a:t>fish.mongabay.com/diseases.htm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www.drsfostersmith.com/pic/article.cfm?aid=2303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www.liveaquaria.com/PIC/article.cfm?aid=60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0" y="63246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2" action="ppaction://hlinksldjump"/>
              </a:rPr>
              <a:t>M</a:t>
            </a:r>
            <a:r>
              <a:rPr lang="en-US" sz="1400" dirty="0" smtClean="0">
                <a:hlinkClick r:id="rId2" action="ppaction://hlinksldjump"/>
              </a:rPr>
              <a:t>aster </a:t>
            </a:r>
            <a:r>
              <a:rPr lang="en-US" sz="1400" dirty="0">
                <a:hlinkClick r:id="rId2" action="ppaction://hlinksldjump"/>
              </a:rPr>
              <a:t>S</a:t>
            </a:r>
            <a:r>
              <a:rPr lang="en-US" sz="1400" dirty="0" smtClean="0">
                <a:hlinkClick r:id="rId2" action="ppaction://hlinksldjump"/>
              </a:rPr>
              <a:t>lide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52142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104351" y="2903951"/>
            <a:ext cx="2658649" cy="352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08751" y="2895600"/>
            <a:ext cx="2658649" cy="352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3151" y="2908810"/>
            <a:ext cx="2658649" cy="352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72714" y="6317790"/>
            <a:ext cx="1928486" cy="5245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>
                <a:hlinkClick r:id="rId2" action="ppaction://hlinksldjump"/>
              </a:rPr>
              <a:t>Master Slide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104351" y="2903951"/>
            <a:ext cx="2658649" cy="352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208751" y="2895600"/>
            <a:ext cx="2658649" cy="352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13151" y="2874496"/>
            <a:ext cx="2658649" cy="352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7200" y="304800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latin typeface="AR DARLING" pitchFamily="2" charset="0"/>
              </a:rPr>
              <a:t>“</a:t>
            </a:r>
            <a:r>
              <a:rPr lang="en-US" dirty="0" err="1" smtClean="0">
                <a:latin typeface="AR DARLING" pitchFamily="2" charset="0"/>
              </a:rPr>
              <a:t>Ich</a:t>
            </a:r>
            <a:r>
              <a:rPr lang="en-US" dirty="0" smtClean="0">
                <a:latin typeface="AR DARLING" pitchFamily="2" charset="0"/>
              </a:rPr>
              <a:t>”</a:t>
            </a:r>
            <a:br>
              <a:rPr lang="en-US" dirty="0" smtClean="0">
                <a:latin typeface="AR DARLING" pitchFamily="2" charset="0"/>
              </a:rPr>
            </a:br>
            <a:r>
              <a:rPr lang="en-US" dirty="0" smtClean="0">
                <a:latin typeface="AR DARLING" pitchFamily="2" charset="0"/>
              </a:rPr>
              <a:t>Freshwater White Spot Disease</a:t>
            </a:r>
            <a:endParaRPr lang="en-US" dirty="0">
              <a:latin typeface="AR DARLING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04351" y="2967603"/>
            <a:ext cx="2734849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Treatment</a:t>
            </a:r>
          </a:p>
          <a:p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Treatment only affects free swimming stage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R</a:t>
            </a:r>
            <a:r>
              <a:rPr lang="en-US" sz="1600" dirty="0" smtClean="0"/>
              <a:t>aise </a:t>
            </a:r>
            <a:r>
              <a:rPr lang="en-US" sz="1600" dirty="0"/>
              <a:t>water </a:t>
            </a:r>
            <a:r>
              <a:rPr lang="en-US" sz="1600" dirty="0" smtClean="0"/>
              <a:t>temperature a </a:t>
            </a:r>
            <a:r>
              <a:rPr lang="en-US" sz="1600" dirty="0"/>
              <a:t>few degrees </a:t>
            </a:r>
            <a:r>
              <a:rPr lang="en-US" sz="1600" dirty="0" smtClean="0"/>
              <a:t>then </a:t>
            </a:r>
            <a:r>
              <a:rPr lang="en-US" sz="1600" dirty="0"/>
              <a:t>life cycle will be faster so </a:t>
            </a:r>
            <a:r>
              <a:rPr lang="en-US" sz="1600" dirty="0" smtClean="0"/>
              <a:t>the disease can be stopped  </a:t>
            </a:r>
            <a:r>
              <a:rPr lang="en-US" sz="1600" dirty="0"/>
              <a:t>in </a:t>
            </a:r>
            <a:r>
              <a:rPr lang="en-US" sz="1600" dirty="0" smtClean="0"/>
              <a:t>less time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Addition of an anti-parasitical </a:t>
            </a:r>
            <a:r>
              <a:rPr lang="en-US" sz="1600" dirty="0"/>
              <a:t>medication </a:t>
            </a:r>
            <a:r>
              <a:rPr lang="en-US" sz="1100" dirty="0"/>
              <a:t>(note: </a:t>
            </a:r>
            <a:r>
              <a:rPr lang="en-US" sz="1100" dirty="0" smtClean="0"/>
              <a:t>with medication always </a:t>
            </a:r>
            <a:r>
              <a:rPr lang="en-US" sz="1100" dirty="0"/>
              <a:t>do a 25% overall water change after infection is clear)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304800" y="2967603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Symptoms</a:t>
            </a:r>
          </a:p>
          <a:p>
            <a:endParaRPr lang="en-US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Small </a:t>
            </a:r>
            <a:r>
              <a:rPr lang="en-US" sz="1600" dirty="0"/>
              <a:t>white </a:t>
            </a:r>
            <a:r>
              <a:rPr lang="en-US" sz="1600" dirty="0" smtClean="0"/>
              <a:t>spots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3208751" y="2967603"/>
            <a:ext cx="2819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Cause</a:t>
            </a:r>
          </a:p>
          <a:p>
            <a:endParaRPr lang="en-US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Most </a:t>
            </a:r>
            <a:r>
              <a:rPr lang="en-US" sz="1600" dirty="0"/>
              <a:t>Common fish illness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 smtClean="0"/>
              <a:t>Ichthyopthirius</a:t>
            </a:r>
            <a:r>
              <a:rPr lang="en-US" sz="1600" dirty="0" smtClean="0"/>
              <a:t> </a:t>
            </a:r>
            <a:r>
              <a:rPr lang="en-US" sz="1600" dirty="0" err="1"/>
              <a:t>multifillis</a:t>
            </a:r>
            <a:r>
              <a:rPr lang="en-US" sz="1600" dirty="0"/>
              <a:t>- </a:t>
            </a:r>
            <a:r>
              <a:rPr lang="en-US" sz="1600" dirty="0" smtClean="0"/>
              <a:t>(protozoan parasite)</a:t>
            </a: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2319900" cy="154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5562600"/>
            <a:ext cx="1981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hisstoryimmortalised.blogspot.com </a:t>
            </a:r>
          </a:p>
        </p:txBody>
      </p:sp>
    </p:spTree>
    <p:extLst>
      <p:ext uri="{BB962C8B-B14F-4D97-AF65-F5344CB8AC3E}">
        <p14:creationId xmlns:p14="http://schemas.microsoft.com/office/powerpoint/2010/main" val="2081724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7034" y="2858838"/>
            <a:ext cx="2658649" cy="352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103323" y="2874496"/>
            <a:ext cx="2658649" cy="352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19800" y="2874496"/>
            <a:ext cx="2658649" cy="352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543801" y="6477000"/>
            <a:ext cx="1828799" cy="478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>
                <a:hlinkClick r:id="rId2" action="ppaction://hlinksldjump"/>
              </a:rPr>
              <a:t>Master Slide</a:t>
            </a:r>
            <a:endParaRPr lang="en-US" sz="14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dirty="0" smtClean="0">
                <a:latin typeface="AR DARLING" pitchFamily="2" charset="0"/>
              </a:rPr>
              <a:t>Mouth Rot</a:t>
            </a:r>
            <a:endParaRPr lang="en-US" dirty="0">
              <a:latin typeface="AR DARLING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2945755"/>
            <a:ext cx="243840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b="1" dirty="0" smtClean="0"/>
              <a:t>Treatment</a:t>
            </a:r>
          </a:p>
          <a:p>
            <a:pPr marL="0" lvl="1"/>
            <a:endParaRPr lang="en-US" b="1" dirty="0" smtClean="0"/>
          </a:p>
          <a:p>
            <a:pPr marL="285750" lvl="1" indent="-285750">
              <a:buFont typeface="Arial" pitchFamily="34" charset="0"/>
              <a:buChar char="•"/>
            </a:pPr>
            <a:r>
              <a:rPr lang="en-US" sz="1600" dirty="0" err="1"/>
              <a:t>P</a:t>
            </a:r>
            <a:r>
              <a:rPr lang="en-US" sz="1600" dirty="0" err="1" smtClean="0"/>
              <a:t>henoxyethanol</a:t>
            </a:r>
            <a:r>
              <a:rPr lang="en-US" sz="1600" dirty="0" smtClean="0"/>
              <a:t> bath</a:t>
            </a:r>
          </a:p>
          <a:p>
            <a:pPr marL="0" lvl="1"/>
            <a:endParaRPr lang="en-US" sz="1600" dirty="0" smtClean="0"/>
          </a:p>
          <a:p>
            <a:pPr marL="285750" lvl="1" indent="-285750">
              <a:buFont typeface="Arial" pitchFamily="34" charset="0"/>
              <a:buChar char="•"/>
            </a:pPr>
            <a:r>
              <a:rPr lang="en-US" sz="1600" dirty="0"/>
              <a:t>Anti-bacterial medication </a:t>
            </a:r>
            <a:r>
              <a:rPr lang="en-US" sz="1100" dirty="0"/>
              <a:t>(note: </a:t>
            </a:r>
            <a:r>
              <a:rPr lang="en-US" sz="1100" dirty="0" smtClean="0"/>
              <a:t>with medication always </a:t>
            </a:r>
            <a:r>
              <a:rPr lang="en-US" sz="1100" dirty="0"/>
              <a:t>do a 25% overall water change after infection is clear)</a:t>
            </a:r>
          </a:p>
          <a:p>
            <a:pPr marL="285750" lvl="1" indent="-285750"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43200" y="2945755"/>
            <a:ext cx="30187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b="1" dirty="0" smtClean="0"/>
              <a:t>Cause</a:t>
            </a:r>
          </a:p>
          <a:p>
            <a:pPr lvl="1"/>
            <a:endParaRPr lang="en-US" sz="1700" b="1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err="1" smtClean="0"/>
              <a:t>Flexibacter</a:t>
            </a:r>
            <a:r>
              <a:rPr lang="en-US" sz="1600" dirty="0" smtClean="0"/>
              <a:t> </a:t>
            </a:r>
            <a:r>
              <a:rPr lang="en-US" sz="1600" dirty="0" err="1" smtClean="0"/>
              <a:t>collumnaris</a:t>
            </a:r>
            <a:endParaRPr lang="en-US" sz="16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Transmission- </a:t>
            </a:r>
            <a:r>
              <a:rPr lang="en-US" sz="1600" dirty="0"/>
              <a:t>bacteria commonly present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/>
              <a:t>Factors- Existing injury or disease on mouth, incorrect pH, high nitrate levels, low oxygen concentrations, vitamin </a:t>
            </a:r>
            <a:r>
              <a:rPr lang="en-US" sz="1600" dirty="0" err="1"/>
              <a:t>defficiency</a:t>
            </a:r>
            <a:endParaRPr lang="en-US" sz="1600" dirty="0"/>
          </a:p>
          <a:p>
            <a:endParaRPr lang="en-US" sz="17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599" y="2945755"/>
            <a:ext cx="27432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Signs</a:t>
            </a:r>
          </a:p>
          <a:p>
            <a:endParaRPr lang="en-US" sz="16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Acute: sudden death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Chronic: white, fluffy fungus tufts for lesions. Bacterial lesions are coarser and </a:t>
            </a:r>
            <a:r>
              <a:rPr lang="en-US" sz="1600" dirty="0" smtClean="0"/>
              <a:t>grayer. 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13" y="4876800"/>
            <a:ext cx="1740771" cy="130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14400" y="5867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www.tropical-fish-centre.com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2188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19800" y="2874496"/>
            <a:ext cx="2658649" cy="352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00400" y="2867076"/>
            <a:ext cx="2658649" cy="352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4800" y="2867076"/>
            <a:ext cx="2658649" cy="352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577667" y="6400800"/>
            <a:ext cx="2175933" cy="6656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>
                <a:hlinkClick r:id="rId2" action="ppaction://hlinksldjump"/>
              </a:rPr>
              <a:t>Master Slide</a:t>
            </a:r>
            <a:endParaRPr lang="en-US" sz="14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dirty="0" smtClean="0">
                <a:latin typeface="AR DARLING" pitchFamily="2" charset="0"/>
              </a:rPr>
              <a:t>Rapid Gill Movements</a:t>
            </a:r>
            <a:endParaRPr lang="en-US" dirty="0">
              <a:latin typeface="AR DARLING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7597" y="2972884"/>
            <a:ext cx="2286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Cause</a:t>
            </a:r>
          </a:p>
          <a:p>
            <a:endParaRPr lang="en-US" sz="16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H</a:t>
            </a:r>
            <a:r>
              <a:rPr lang="en-US" sz="1600" dirty="0" smtClean="0"/>
              <a:t>igh nitrite- water </a:t>
            </a:r>
            <a:r>
              <a:rPr lang="en-US" sz="1600" dirty="0"/>
              <a:t>quality</a:t>
            </a: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P</a:t>
            </a:r>
            <a:r>
              <a:rPr lang="en-US" sz="1600" dirty="0" smtClean="0"/>
              <a:t>arasite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B</a:t>
            </a:r>
            <a:r>
              <a:rPr lang="en-US" sz="1600" dirty="0" smtClean="0"/>
              <a:t>acterial </a:t>
            </a:r>
            <a:r>
              <a:rPr lang="en-US" sz="1600" dirty="0"/>
              <a:t>infection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52800" y="2996892"/>
            <a:ext cx="2362200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Treatment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I</a:t>
            </a:r>
            <a:r>
              <a:rPr lang="en-US" sz="1600" dirty="0" smtClean="0"/>
              <a:t>mprove </a:t>
            </a:r>
            <a:r>
              <a:rPr lang="en-US" sz="1600" dirty="0"/>
              <a:t>water </a:t>
            </a:r>
            <a:r>
              <a:rPr lang="en-US" sz="1600" dirty="0" smtClean="0"/>
              <a:t>quality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Medication </a:t>
            </a:r>
            <a:r>
              <a:rPr lang="en-US" sz="1100" dirty="0"/>
              <a:t>(</a:t>
            </a:r>
            <a:r>
              <a:rPr lang="en-US" sz="1100" dirty="0" smtClean="0"/>
              <a:t>note: with medication </a:t>
            </a:r>
            <a:r>
              <a:rPr lang="en-US" sz="1100" dirty="0"/>
              <a:t>always do a 25% overall water change after infection is clear)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88173" y="2996892"/>
            <a:ext cx="212910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Prevention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G</a:t>
            </a:r>
            <a:r>
              <a:rPr lang="en-US" sz="1600" dirty="0" smtClean="0"/>
              <a:t>ood </a:t>
            </a:r>
            <a:r>
              <a:rPr lang="en-US" sz="1600" dirty="0"/>
              <a:t>water quality</a:t>
            </a:r>
          </a:p>
        </p:txBody>
      </p:sp>
    </p:spTree>
    <p:extLst>
      <p:ext uri="{BB962C8B-B14F-4D97-AF65-F5344CB8AC3E}">
        <p14:creationId xmlns:p14="http://schemas.microsoft.com/office/powerpoint/2010/main" val="787385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3867" y="6172200"/>
            <a:ext cx="1413933" cy="52493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>
                <a:hlinkClick r:id="rId2" action="ppaction://hlinksldjump"/>
              </a:rPr>
              <a:t>Master Slide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 DARLING" pitchFamily="2" charset="0"/>
              </a:rPr>
              <a:t>Swollen Eyes</a:t>
            </a:r>
            <a:endParaRPr lang="en-US" dirty="0">
              <a:latin typeface="AR DARLING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13151" y="2839936"/>
            <a:ext cx="8517697" cy="3560864"/>
            <a:chOff x="313151" y="2839936"/>
            <a:chExt cx="8517697" cy="3560864"/>
          </a:xfrm>
        </p:grpSpPr>
        <p:sp>
          <p:nvSpPr>
            <p:cNvPr id="5" name="Rectangle 4"/>
            <p:cNvSpPr/>
            <p:nvPr/>
          </p:nvSpPr>
          <p:spPr>
            <a:xfrm>
              <a:off x="313151" y="2874496"/>
              <a:ext cx="2658649" cy="35263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284951" y="2839936"/>
              <a:ext cx="2658649" cy="35263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172199" y="2839936"/>
              <a:ext cx="2658649" cy="35263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37975" y="3048000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Cause</a:t>
              </a:r>
              <a:endParaRPr lang="en-U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18575" y="30480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</a:t>
              </a:r>
              <a:r>
                <a:rPr lang="en-US" b="1" dirty="0" smtClean="0"/>
                <a:t>igns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87123" y="3048000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Treatment</a:t>
              </a:r>
              <a:endParaRPr lang="en-US" b="1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09600" y="35814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Fish eyes appear to be bulging out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05200" y="3581400"/>
            <a:ext cx="190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Bacterial infection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Injury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Water quality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6324600" y="3581400"/>
            <a:ext cx="220980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Maintain water quality</a:t>
            </a: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If bacterial infection then antibiotics can be applied </a:t>
            </a:r>
            <a:r>
              <a:rPr lang="en-US" sz="1100" dirty="0"/>
              <a:t>(note: </a:t>
            </a:r>
            <a:r>
              <a:rPr lang="en-US" sz="1100" dirty="0" smtClean="0"/>
              <a:t>with medication always </a:t>
            </a:r>
            <a:r>
              <a:rPr lang="en-US" sz="1100" dirty="0"/>
              <a:t>do a 25% overall water change after infection is clear)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04" y="4603088"/>
            <a:ext cx="2364742" cy="141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18575" y="5791200"/>
            <a:ext cx="19062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www.aquaticabiotech.com </a:t>
            </a:r>
          </a:p>
        </p:txBody>
      </p:sp>
    </p:spTree>
    <p:extLst>
      <p:ext uri="{BB962C8B-B14F-4D97-AF65-F5344CB8AC3E}">
        <p14:creationId xmlns:p14="http://schemas.microsoft.com/office/powerpoint/2010/main" val="1990242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0067" y="6256867"/>
            <a:ext cx="1718733" cy="44873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900" dirty="0" smtClean="0">
                <a:hlinkClick r:id="rId2" action="ppaction://hlinksldjump"/>
              </a:rPr>
              <a:t>Master Slide</a:t>
            </a:r>
            <a:endParaRPr lang="en-US" sz="29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 DARLING" pitchFamily="2" charset="0"/>
              </a:rPr>
              <a:t>Slime Patches</a:t>
            </a:r>
            <a:endParaRPr lang="en-US" dirty="0">
              <a:latin typeface="AR DARLING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13151" y="2839936"/>
            <a:ext cx="8517697" cy="3560864"/>
            <a:chOff x="313151" y="2839936"/>
            <a:chExt cx="8517697" cy="3560864"/>
          </a:xfrm>
        </p:grpSpPr>
        <p:sp>
          <p:nvSpPr>
            <p:cNvPr id="5" name="Rectangle 4"/>
            <p:cNvSpPr/>
            <p:nvPr/>
          </p:nvSpPr>
          <p:spPr>
            <a:xfrm>
              <a:off x="313151" y="2874496"/>
              <a:ext cx="2658649" cy="35263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284951" y="2839936"/>
              <a:ext cx="2658649" cy="35263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172199" y="2839936"/>
              <a:ext cx="2658649" cy="35263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37975" y="3048000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Cause</a:t>
              </a:r>
              <a:endParaRPr lang="en-U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18575" y="30480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</a:t>
              </a:r>
              <a:r>
                <a:rPr lang="en-US" b="1" dirty="0" smtClean="0"/>
                <a:t>igns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87123" y="3048000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Treatment</a:t>
              </a:r>
              <a:endParaRPr lang="en-US" b="1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09600" y="36576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Can be seen as globs of slime on the fish 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581400" y="36576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Fish’s immune response to a parasite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527884" y="3657600"/>
            <a:ext cx="194727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Addition of an anti-parasite to the fish tank </a:t>
            </a:r>
            <a:r>
              <a:rPr lang="en-US" sz="1100" dirty="0" smtClean="0"/>
              <a:t>(note: with medication  always do a 25% overall water change after infection is clear)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Maintain water quality</a:t>
            </a:r>
            <a:endParaRPr lang="en-US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0" y="4674182"/>
            <a:ext cx="1627471" cy="1328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519825" y="5765884"/>
            <a:ext cx="11471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hubpages.com </a:t>
            </a:r>
          </a:p>
        </p:txBody>
      </p:sp>
    </p:spTree>
    <p:extLst>
      <p:ext uri="{BB962C8B-B14F-4D97-AF65-F5344CB8AC3E}">
        <p14:creationId xmlns:p14="http://schemas.microsoft.com/office/powerpoint/2010/main" val="810443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72200" y="2874496"/>
            <a:ext cx="2658649" cy="352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84951" y="2874496"/>
            <a:ext cx="2658649" cy="352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3151" y="2874496"/>
            <a:ext cx="2658649" cy="352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6200" y="6193077"/>
            <a:ext cx="1524000" cy="58872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600" dirty="0" smtClean="0">
                <a:hlinkClick r:id="rId2" action="ppaction://hlinksldjump"/>
              </a:rPr>
              <a:t>Master Slide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 DARLING" pitchFamily="2" charset="0"/>
              </a:rPr>
              <a:t>Ragged Fins</a:t>
            </a:r>
            <a:endParaRPr lang="en-US" dirty="0">
              <a:latin typeface="AR DARLING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032879"/>
            <a:ext cx="25146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Signs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Fish </a:t>
            </a:r>
            <a:r>
              <a:rPr lang="en-US" sz="1600" dirty="0"/>
              <a:t>fins </a:t>
            </a:r>
            <a:r>
              <a:rPr lang="en-US" sz="1600" dirty="0" smtClean="0"/>
              <a:t>appear unmaintained</a:t>
            </a:r>
            <a:r>
              <a:rPr lang="en-US" sz="1600" dirty="0"/>
              <a:t>, notched or even mangled. </a:t>
            </a: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Fish </a:t>
            </a:r>
            <a:r>
              <a:rPr lang="en-US" sz="1600" dirty="0"/>
              <a:t>can be seen struggling to swim or </a:t>
            </a:r>
            <a:r>
              <a:rPr lang="en-US" sz="1600" dirty="0" smtClean="0"/>
              <a:t>stationary at bottom of tank.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657600" y="3048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Cause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477000" y="3048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Treatment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433175" y="3607475"/>
            <a:ext cx="2362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Aggressive fish in the tank.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Not enough space for all of the fish causing territory confrontations.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Bacterial infection</a:t>
            </a:r>
            <a:r>
              <a:rPr lang="en-US" dirty="0" smtClean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77000" y="3541455"/>
            <a:ext cx="2133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Remove aggressive fish, or isolate them with a divider.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Add plants or cover for weaker fish to hide.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Add anti-bacterial medication to fish tank</a:t>
            </a:r>
            <a:r>
              <a:rPr lang="en-US" sz="1600" dirty="0"/>
              <a:t>. </a:t>
            </a:r>
            <a:r>
              <a:rPr lang="en-US" sz="1100" dirty="0"/>
              <a:t>(note: always do a 25% overall water change after infection is clear)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172205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71600" y="6096000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freshaquarium.about.com </a:t>
            </a:r>
          </a:p>
        </p:txBody>
      </p:sp>
    </p:spTree>
    <p:extLst>
      <p:ext uri="{BB962C8B-B14F-4D97-AF65-F5344CB8AC3E}">
        <p14:creationId xmlns:p14="http://schemas.microsoft.com/office/powerpoint/2010/main" val="843417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0067" y="6333067"/>
            <a:ext cx="1718733" cy="44873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5600" dirty="0" smtClean="0">
                <a:hlinkClick r:id="rId2" action="ppaction://hlinksldjump"/>
              </a:rPr>
              <a:t>Master Slide</a:t>
            </a:r>
            <a:endParaRPr lang="en-US" sz="5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 DARLING" pitchFamily="2" charset="0"/>
              </a:rPr>
              <a:t>Fungus</a:t>
            </a:r>
            <a:endParaRPr lang="en-US" dirty="0">
              <a:latin typeface="AR DARLING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13151" y="2839936"/>
            <a:ext cx="8517697" cy="3560864"/>
            <a:chOff x="313151" y="2839936"/>
            <a:chExt cx="8517697" cy="3560864"/>
          </a:xfrm>
        </p:grpSpPr>
        <p:sp>
          <p:nvSpPr>
            <p:cNvPr id="4" name="Rectangle 3"/>
            <p:cNvSpPr/>
            <p:nvPr/>
          </p:nvSpPr>
          <p:spPr>
            <a:xfrm>
              <a:off x="313151" y="2874496"/>
              <a:ext cx="2658649" cy="35263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284951" y="2839936"/>
              <a:ext cx="2658649" cy="35263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172199" y="2839936"/>
              <a:ext cx="2658649" cy="35263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37975" y="3048000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Cause</a:t>
              </a:r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18575" y="30480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</a:t>
              </a:r>
              <a:r>
                <a:rPr lang="en-US" b="1" dirty="0" smtClean="0"/>
                <a:t>igns</a:t>
              </a:r>
              <a:endParaRPr lang="en-U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87123" y="3048000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Treatment</a:t>
              </a:r>
              <a:endParaRPr lang="en-US" b="1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33400" y="36576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Can be seen as fuzzy patches on the skin of the fish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505200" y="3657600"/>
            <a:ext cx="1985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Lacerations or damage to the skin of a fish can become infected with fungus or bacteria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477000" y="3657600"/>
            <a:ext cx="2209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Add anti-fungal to </a:t>
            </a:r>
            <a:r>
              <a:rPr lang="en-US" sz="1600" dirty="0"/>
              <a:t>tank </a:t>
            </a:r>
            <a:r>
              <a:rPr lang="en-US" sz="1100" dirty="0"/>
              <a:t>(note: always do a 25% overall water change after infection is clear)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Keep water quality maintained for quick recovery of the fish and it’s immune system</a:t>
            </a:r>
            <a:endParaRPr lang="en-US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79" y="4857929"/>
            <a:ext cx="2144791" cy="1427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18575" y="5965924"/>
            <a:ext cx="16722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karachiaqua.blogspot.com 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633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0067" y="6400800"/>
            <a:ext cx="1642533" cy="3725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>
                <a:hlinkClick r:id="rId2" action="ppaction://hlinksldjump"/>
              </a:rPr>
              <a:t>Master Slide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 DARLING" pitchFamily="2" charset="0"/>
              </a:rPr>
              <a:t>Protruding Scales</a:t>
            </a:r>
            <a:endParaRPr lang="en-US" dirty="0">
              <a:latin typeface="AR DARLING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13151" y="2839936"/>
            <a:ext cx="8517697" cy="3560864"/>
            <a:chOff x="313151" y="2839936"/>
            <a:chExt cx="8517697" cy="3560864"/>
          </a:xfrm>
        </p:grpSpPr>
        <p:sp>
          <p:nvSpPr>
            <p:cNvPr id="5" name="Rectangle 4"/>
            <p:cNvSpPr/>
            <p:nvPr/>
          </p:nvSpPr>
          <p:spPr>
            <a:xfrm>
              <a:off x="313151" y="2874496"/>
              <a:ext cx="2658649" cy="35263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284951" y="2839936"/>
              <a:ext cx="2658649" cy="35263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172199" y="2839936"/>
              <a:ext cx="2658649" cy="35263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37975" y="3048000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Cause</a:t>
              </a:r>
              <a:endParaRPr lang="en-U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18575" y="30480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</a:t>
              </a:r>
              <a:r>
                <a:rPr lang="en-US" b="1" dirty="0" smtClean="0"/>
                <a:t>igns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87123" y="3048000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Treatment</a:t>
              </a:r>
              <a:endParaRPr lang="en-US" b="1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33400" y="37338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Scales on the fish are protruding from the skin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581400" y="3733800"/>
            <a:ext cx="1909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Also known as a fish disease called </a:t>
            </a:r>
            <a:r>
              <a:rPr lang="en-US" sz="1600" i="1" dirty="0" smtClean="0"/>
              <a:t>dropsy</a:t>
            </a:r>
            <a:r>
              <a:rPr lang="en-US" sz="1600" dirty="0" smtClean="0"/>
              <a:t> that is caused by a bacterial infection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400800" y="3733800"/>
            <a:ext cx="21336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Addition of an anti-bacterial </a:t>
            </a:r>
            <a:r>
              <a:rPr lang="en-US" sz="1600" dirty="0"/>
              <a:t>medication </a:t>
            </a:r>
            <a:r>
              <a:rPr lang="en-US" sz="1100" dirty="0"/>
              <a:t>(note: always do a 25% overall water change after infection is clear)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00" y="4724400"/>
            <a:ext cx="2037350" cy="152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70975" y="6019800"/>
            <a:ext cx="1596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badmanstropicalfish.com </a:t>
            </a:r>
          </a:p>
        </p:txBody>
      </p:sp>
    </p:spTree>
    <p:extLst>
      <p:ext uri="{BB962C8B-B14F-4D97-AF65-F5344CB8AC3E}">
        <p14:creationId xmlns:p14="http://schemas.microsoft.com/office/powerpoint/2010/main" val="3027468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Custom 6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52E65"/>
      </a:hlink>
      <a:folHlink>
        <a:srgbClr val="05436A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498</TotalTime>
  <Words>1020</Words>
  <Application>Microsoft Macintosh PowerPoint</Application>
  <PresentationFormat>On-screen Show (4:3)</PresentationFormat>
  <Paragraphs>189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Waveform</vt:lpstr>
      <vt:lpstr>Common Fish Illnesses</vt:lpstr>
      <vt:lpstr>PowerPoint Presentation</vt:lpstr>
      <vt:lpstr>Mouth Rot</vt:lpstr>
      <vt:lpstr>Rapid Gill Movements</vt:lpstr>
      <vt:lpstr>Swollen Eyes</vt:lpstr>
      <vt:lpstr>Slime Patches</vt:lpstr>
      <vt:lpstr>Ragged Fins</vt:lpstr>
      <vt:lpstr>Fungus</vt:lpstr>
      <vt:lpstr>Protruding Scales</vt:lpstr>
      <vt:lpstr>pH</vt:lpstr>
      <vt:lpstr>Ammonia, Nitrite, Nitrate</vt:lpstr>
      <vt:lpstr>Water Hardness  </vt:lpstr>
      <vt:lpstr>References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Slide</dc:title>
  <dc:creator>Dexter</dc:creator>
  <cp:lastModifiedBy>Jennifer Liang</cp:lastModifiedBy>
  <cp:revision>56</cp:revision>
  <dcterms:created xsi:type="dcterms:W3CDTF">2013-04-09T14:09:07Z</dcterms:created>
  <dcterms:modified xsi:type="dcterms:W3CDTF">2013-08-25T14:13:10Z</dcterms:modified>
</cp:coreProperties>
</file>